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63" r:id="rId4"/>
    <p:sldId id="262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4D5110-4981-42BC-9EAC-5F1B342C725F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2651F-2807-4AC5-BB3D-482881AD3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0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2651F-2807-4AC5-BB3D-482881AD3C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529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5A04-75E6-4B16-9D4D-9479D646DFB9}" type="datetime1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System Safety Society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B88D-DF38-4B0D-9DBB-3C6DC736E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634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2CB72-6008-4AF7-8F0C-5C842F6BB23D}" type="datetime1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System Safety Society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B88D-DF38-4B0D-9DBB-3C6DC736E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827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F5A33-E6C3-4ABC-8882-81DF680B3DF3}" type="datetime1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System Safety Society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B88D-DF38-4B0D-9DBB-3C6DC736E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034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DCE7B-DA47-4B90-B2C4-512DF75C3C7B}" type="datetime1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System Safety Society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B88D-DF38-4B0D-9DBB-3C6DC736E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200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96C4-DB4D-4470-B1B8-D5AF7DF9F2CD}" type="datetime1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System Safety Society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B88D-DF38-4B0D-9DBB-3C6DC736E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366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E101-C66F-48BA-B97E-3CC35280277E}" type="datetime1">
              <a:rPr lang="en-US" smtClean="0"/>
              <a:t>8/10/2018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System Safety Society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B88D-DF38-4B0D-9DBB-3C6DC736E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8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D689-B60D-46D2-83CF-5693E179598C}" type="datetime1">
              <a:rPr lang="en-US" smtClean="0"/>
              <a:t>8/10/2018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System Safety Society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B88D-DF38-4B0D-9DBB-3C6DC736E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7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8E59-26D5-41D5-9F77-0460A537E027}" type="datetime1">
              <a:rPr lang="en-US" smtClean="0"/>
              <a:t>8/10/2018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System Safety Society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B88D-DF38-4B0D-9DBB-3C6DC736E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12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979E-B301-4DE8-B3BA-024A7E2D266E}" type="datetime1">
              <a:rPr lang="en-US" smtClean="0"/>
              <a:t>8/10/2018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System Safety Society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B88D-DF38-4B0D-9DBB-3C6DC736E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793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5F24-2455-43B3-B275-00A4FEF10C05}" type="datetime1">
              <a:rPr lang="en-US" smtClean="0"/>
              <a:t>8/10/2018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System Safety Society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B88D-DF38-4B0D-9DBB-3C6DC736E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936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4D092-AFBA-45D4-85FD-1337B3B45A1F}" type="datetime1">
              <a:rPr lang="en-US" smtClean="0"/>
              <a:t>8/10/2018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System Safety Society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B88D-DF38-4B0D-9DBB-3C6DC736E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671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1B2A5-EE71-4174-AD0D-75F2E6CFB478}" type="datetime1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International System Safety Society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AB88D-DF38-4B0D-9DBB-3C6DC736E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63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dia.org/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www.assp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www.usyouthsoccer.org/" TargetMode="External"/><Relationship Id="rId4" Type="http://schemas.openxmlformats.org/officeDocument/2006/relationships/hyperlink" Target="https://www.nascar.com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ushiejobs.com/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www.heltonfinancialservice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://www.bidskcstylebarbq.com/" TargetMode="External"/><Relationship Id="rId4" Type="http://schemas.openxmlformats.org/officeDocument/2006/relationships/hyperlink" Target="http://www.sweeddreams.com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nationalrenalcare.com/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s://flightschoolgymnastic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hyperlink" Target="https://tuftexpanel.com/index.shtml" TargetMode="External"/><Relationship Id="rId4" Type="http://schemas.openxmlformats.org/officeDocument/2006/relationships/hyperlink" Target="http://nourishingwellnes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985239"/>
            <a:ext cx="6858000" cy="156805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New Website Status</a:t>
            </a:r>
            <a:br>
              <a:rPr lang="en-US" dirty="0" smtClean="0"/>
            </a:br>
            <a:r>
              <a:rPr lang="en-US" sz="4900" dirty="0" smtClean="0"/>
              <a:t>August 10, 2018</a:t>
            </a:r>
            <a:endParaRPr lang="en-US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056" y="3782383"/>
            <a:ext cx="6858000" cy="1557331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Mike McKelvey</a:t>
            </a:r>
          </a:p>
          <a:p>
            <a:r>
              <a:rPr lang="en-US" dirty="0" smtClean="0"/>
              <a:t>Director - Publicity and Media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9438" y="402512"/>
            <a:ext cx="1365123" cy="1180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77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 of New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Website Team:</a:t>
            </a:r>
          </a:p>
          <a:p>
            <a:pPr lvl="1"/>
            <a:r>
              <a:rPr lang="en-US" dirty="0" smtClean="0"/>
              <a:t>Pam Kniess</a:t>
            </a:r>
          </a:p>
          <a:p>
            <a:pPr lvl="1"/>
            <a:r>
              <a:rPr lang="en-US" dirty="0" smtClean="0"/>
              <a:t>John Hewitt</a:t>
            </a:r>
          </a:p>
          <a:p>
            <a:pPr lvl="1"/>
            <a:r>
              <a:rPr lang="en-US" dirty="0" smtClean="0"/>
              <a:t>John Livingston</a:t>
            </a:r>
          </a:p>
          <a:p>
            <a:pPr lvl="1"/>
            <a:r>
              <a:rPr lang="en-US" dirty="0" smtClean="0"/>
              <a:t>[Pam Wilkinson]</a:t>
            </a:r>
          </a:p>
          <a:p>
            <a:pPr lvl="1"/>
            <a:r>
              <a:rPr lang="en-US" dirty="0" smtClean="0"/>
              <a:t>Mike McKelvey</a:t>
            </a:r>
          </a:p>
          <a:p>
            <a:r>
              <a:rPr lang="en-US" dirty="0" smtClean="0"/>
              <a:t>High level requirements were disseminated Aug 1, 2018</a:t>
            </a:r>
          </a:p>
          <a:p>
            <a:r>
              <a:rPr lang="en-US" dirty="0" smtClean="0"/>
              <a:t>Final proposals received by all three bidders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/>
              <a:t>Select website designer - </a:t>
            </a:r>
            <a:r>
              <a:rPr lang="en-US" sz="2800" dirty="0">
                <a:solidFill>
                  <a:srgbClr val="FF0000"/>
                </a:solidFill>
              </a:rPr>
              <a:t>August 31, </a:t>
            </a:r>
            <a:r>
              <a:rPr lang="en-US" sz="2800" dirty="0" smtClean="0">
                <a:solidFill>
                  <a:srgbClr val="FF0000"/>
                </a:solidFill>
              </a:rPr>
              <a:t>2018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2" y="134493"/>
            <a:ext cx="768096" cy="664464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03BCB-6354-4C38-ABF9-DA3C4067D1B0}" type="datetime1">
              <a:rPr lang="en-US" smtClean="0"/>
              <a:t>8/10/2018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System Safety Society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B88D-DF38-4B0D-9DBB-3C6DC736EA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2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981075" y="188772"/>
            <a:ext cx="7334250" cy="1325563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Notional New ISSS Website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381000" y="1524000"/>
            <a:ext cx="3733800" cy="35052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4495800" y="3048000"/>
            <a:ext cx="4267200" cy="32004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114300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Main Page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05400" y="26670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Members Only Page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676400"/>
            <a:ext cx="3581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31859C"/>
                </a:solidFill>
              </a:rPr>
              <a:t>-  “About ISSS” </a:t>
            </a:r>
            <a:r>
              <a:rPr lang="mr-IN" sz="1600" dirty="0" smtClean="0">
                <a:solidFill>
                  <a:srgbClr val="31859C"/>
                </a:solidFill>
              </a:rPr>
              <a:t>–</a:t>
            </a:r>
            <a:r>
              <a:rPr lang="en-US" sz="1600" dirty="0" smtClean="0">
                <a:solidFill>
                  <a:srgbClr val="31859C"/>
                </a:solidFill>
              </a:rPr>
              <a:t> Vision, Mission, etc.</a:t>
            </a:r>
          </a:p>
          <a:p>
            <a:r>
              <a:rPr lang="en-US" sz="1600" dirty="0" smtClean="0">
                <a:solidFill>
                  <a:srgbClr val="31859C"/>
                </a:solidFill>
              </a:rPr>
              <a:t>-  EC Contacts/Chapters [PAGES]</a:t>
            </a:r>
          </a:p>
          <a:p>
            <a:r>
              <a:rPr lang="en-US" sz="1600" dirty="0" smtClean="0">
                <a:solidFill>
                  <a:srgbClr val="31859C"/>
                </a:solidFill>
              </a:rPr>
              <a:t>-  News (Chapter, Social Media. etc.)</a:t>
            </a:r>
          </a:p>
          <a:p>
            <a:r>
              <a:rPr lang="en-US" sz="1600" dirty="0" smtClean="0">
                <a:solidFill>
                  <a:srgbClr val="31859C"/>
                </a:solidFill>
              </a:rPr>
              <a:t>-  Pubs/Refs Teaser [LOGIN</a:t>
            </a:r>
            <a:r>
              <a:rPr lang="en-US" sz="1600" dirty="0">
                <a:solidFill>
                  <a:srgbClr val="31859C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]</a:t>
            </a:r>
          </a:p>
          <a:p>
            <a:r>
              <a:rPr lang="en-US" sz="1600" dirty="0" smtClean="0">
                <a:solidFill>
                  <a:srgbClr val="31859C"/>
                </a:solidFill>
              </a:rPr>
              <a:t>-  Jobs/Consultant Listing [LOGIN</a:t>
            </a:r>
            <a:r>
              <a:rPr lang="en-US" sz="1600" dirty="0" smtClean="0">
                <a:solidFill>
                  <a:srgbClr val="31859C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600" dirty="0" smtClean="0">
                <a:solidFill>
                  <a:srgbClr val="31859C"/>
                </a:solidFill>
              </a:rPr>
              <a:t>]</a:t>
            </a:r>
          </a:p>
          <a:p>
            <a:r>
              <a:rPr lang="en-US" sz="1600" dirty="0" smtClean="0">
                <a:solidFill>
                  <a:srgbClr val="31859C"/>
                </a:solidFill>
              </a:rPr>
              <a:t>-  Member Sign-up/Login [LOGIN]</a:t>
            </a:r>
          </a:p>
          <a:p>
            <a:r>
              <a:rPr lang="en-US" sz="1600" dirty="0" smtClean="0">
                <a:solidFill>
                  <a:srgbClr val="31859C"/>
                </a:solidFill>
              </a:rPr>
              <a:t>-  #</a:t>
            </a:r>
            <a:r>
              <a:rPr lang="en-US" sz="1600" dirty="0" err="1" smtClean="0">
                <a:solidFill>
                  <a:srgbClr val="31859C"/>
                </a:solidFill>
              </a:rPr>
              <a:t>ISSCxx</a:t>
            </a:r>
            <a:r>
              <a:rPr lang="en-US" sz="1600" dirty="0" smtClean="0">
                <a:solidFill>
                  <a:srgbClr val="31859C"/>
                </a:solidFill>
              </a:rPr>
              <a:t> [PAGE]</a:t>
            </a:r>
          </a:p>
          <a:p>
            <a:r>
              <a:rPr lang="en-US" sz="1600" dirty="0" smtClean="0">
                <a:solidFill>
                  <a:srgbClr val="31859C"/>
                </a:solidFill>
              </a:rPr>
              <a:t>-  Other Conferences</a:t>
            </a:r>
            <a:r>
              <a:rPr lang="en-US" sz="1600" dirty="0">
                <a:solidFill>
                  <a:srgbClr val="31859C"/>
                </a:solidFill>
              </a:rPr>
              <a:t> </a:t>
            </a:r>
            <a:r>
              <a:rPr lang="en-US" sz="1600" dirty="0" smtClean="0">
                <a:solidFill>
                  <a:srgbClr val="31859C"/>
                </a:solidFill>
              </a:rPr>
              <a:t>[PAGES]</a:t>
            </a:r>
          </a:p>
          <a:p>
            <a:r>
              <a:rPr lang="en-US" sz="1600" dirty="0" smtClean="0">
                <a:solidFill>
                  <a:srgbClr val="31859C"/>
                </a:solidFill>
              </a:rPr>
              <a:t>-  Webinars/ISSS Taught Courses [</a:t>
            </a:r>
            <a:r>
              <a:rPr lang="en-US" sz="1600" dirty="0">
                <a:solidFill>
                  <a:srgbClr val="31859C"/>
                </a:solidFill>
              </a:rPr>
              <a:t>LOGIN</a:t>
            </a:r>
            <a:r>
              <a:rPr lang="en-US" sz="1600" dirty="0">
                <a:solidFill>
                  <a:srgbClr val="31859C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600" dirty="0" smtClean="0">
                <a:solidFill>
                  <a:srgbClr val="31859C"/>
                </a:solidFill>
              </a:rPr>
              <a:t>]</a:t>
            </a:r>
          </a:p>
          <a:p>
            <a:r>
              <a:rPr lang="en-US" sz="1600" dirty="0" smtClean="0">
                <a:solidFill>
                  <a:srgbClr val="31859C"/>
                </a:solidFill>
              </a:rPr>
              <a:t>-  Mentoring [</a:t>
            </a:r>
            <a:r>
              <a:rPr lang="en-US" sz="1600" dirty="0">
                <a:solidFill>
                  <a:srgbClr val="31859C"/>
                </a:solidFill>
              </a:rPr>
              <a:t>LOGIN</a:t>
            </a:r>
            <a:r>
              <a:rPr lang="en-US" sz="1600" dirty="0">
                <a:solidFill>
                  <a:srgbClr val="31859C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600" dirty="0" smtClean="0">
                <a:solidFill>
                  <a:srgbClr val="31859C"/>
                </a:solidFill>
              </a:rPr>
              <a:t>]</a:t>
            </a:r>
          </a:p>
          <a:p>
            <a:r>
              <a:rPr lang="en-US" sz="1600" dirty="0" smtClean="0">
                <a:solidFill>
                  <a:srgbClr val="31859C"/>
                </a:solidFill>
              </a:rPr>
              <a:t>-  Company/Institution/Orgs [PAGES]</a:t>
            </a:r>
            <a:endParaRPr lang="en-US" sz="1600" dirty="0">
              <a:solidFill>
                <a:srgbClr val="31859C"/>
              </a:solidFill>
            </a:endParaRPr>
          </a:p>
          <a:p>
            <a:r>
              <a:rPr lang="en-US" sz="1600" dirty="0">
                <a:solidFill>
                  <a:srgbClr val="31859C"/>
                </a:solidFill>
              </a:rPr>
              <a:t>-  </a:t>
            </a:r>
            <a:r>
              <a:rPr lang="en-US" sz="1600" dirty="0" smtClean="0">
                <a:solidFill>
                  <a:srgbClr val="31859C"/>
                </a:solidFill>
              </a:rPr>
              <a:t>Specialty </a:t>
            </a:r>
            <a:r>
              <a:rPr lang="en-US" sz="1600" dirty="0">
                <a:solidFill>
                  <a:srgbClr val="31859C"/>
                </a:solidFill>
              </a:rPr>
              <a:t>Teaser [LOGIN</a:t>
            </a:r>
            <a:r>
              <a:rPr lang="en-US" sz="1600" dirty="0">
                <a:solidFill>
                  <a:srgbClr val="31859C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>]</a:t>
            </a:r>
          </a:p>
          <a:p>
            <a:endParaRPr lang="en-US" sz="1600" dirty="0">
              <a:solidFill>
                <a:srgbClr val="31859C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0" y="3200400"/>
            <a:ext cx="4114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31859C"/>
                </a:solidFill>
              </a:rPr>
              <a:t>-  Pubs</a:t>
            </a:r>
            <a:r>
              <a:rPr lang="en-US" sz="1600" dirty="0">
                <a:solidFill>
                  <a:srgbClr val="31859C"/>
                </a:solidFill>
              </a:rPr>
              <a:t>/Refs </a:t>
            </a:r>
            <a:r>
              <a:rPr lang="en-US" sz="1600" dirty="0" smtClean="0">
                <a:solidFill>
                  <a:srgbClr val="31859C"/>
                </a:solidFill>
              </a:rPr>
              <a:t>Repository [PAGE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]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600" dirty="0" smtClean="0">
                <a:solidFill>
                  <a:srgbClr val="31859C"/>
                </a:solidFill>
              </a:rPr>
              <a:t>-  Jobs</a:t>
            </a:r>
            <a:r>
              <a:rPr lang="en-US" sz="1600" dirty="0">
                <a:solidFill>
                  <a:srgbClr val="31859C"/>
                </a:solidFill>
              </a:rPr>
              <a:t>/Consultant Listing </a:t>
            </a:r>
            <a:r>
              <a:rPr lang="en-US" sz="1600" dirty="0" smtClean="0">
                <a:solidFill>
                  <a:srgbClr val="31859C"/>
                </a:solidFill>
              </a:rPr>
              <a:t>[PAGES]</a:t>
            </a:r>
          </a:p>
          <a:p>
            <a:r>
              <a:rPr lang="en-US" sz="1600" dirty="0" smtClean="0">
                <a:solidFill>
                  <a:srgbClr val="31859C"/>
                </a:solidFill>
              </a:rPr>
              <a:t>-  Industry/Advisory Roles [PAGE]</a:t>
            </a:r>
            <a:endParaRPr lang="en-US" sz="1600" dirty="0">
              <a:solidFill>
                <a:srgbClr val="31859C"/>
              </a:solidFill>
            </a:endParaRPr>
          </a:p>
          <a:p>
            <a:r>
              <a:rPr lang="en-US" sz="1600" dirty="0" smtClean="0">
                <a:solidFill>
                  <a:srgbClr val="31859C"/>
                </a:solidFill>
              </a:rPr>
              <a:t>-  Member Merchandise [PAGE]</a:t>
            </a:r>
          </a:p>
          <a:p>
            <a:r>
              <a:rPr lang="en-US" sz="1600" dirty="0" smtClean="0">
                <a:solidFill>
                  <a:srgbClr val="31859C"/>
                </a:solidFill>
              </a:rPr>
              <a:t>-  Specialty Group Information [PAGES]</a:t>
            </a:r>
            <a:endParaRPr lang="en-US" sz="1600" dirty="0">
              <a:solidFill>
                <a:srgbClr val="31859C"/>
              </a:solidFill>
            </a:endParaRPr>
          </a:p>
          <a:p>
            <a:r>
              <a:rPr lang="en-US" sz="1600" dirty="0" smtClean="0">
                <a:solidFill>
                  <a:srgbClr val="31859C"/>
                </a:solidFill>
              </a:rPr>
              <a:t>-  Awards [PAGE]</a:t>
            </a:r>
          </a:p>
          <a:p>
            <a:r>
              <a:rPr lang="en-US" sz="1600" dirty="0" smtClean="0">
                <a:solidFill>
                  <a:srgbClr val="31859C"/>
                </a:solidFill>
              </a:rPr>
              <a:t>-  ISSS Org Chart [PAGE]</a:t>
            </a:r>
          </a:p>
          <a:p>
            <a:r>
              <a:rPr lang="en-US" sz="1600" dirty="0" smtClean="0">
                <a:solidFill>
                  <a:srgbClr val="31859C"/>
                </a:solidFill>
              </a:rPr>
              <a:t>-  Member/Fellow Expertise Search</a:t>
            </a:r>
          </a:p>
          <a:p>
            <a:r>
              <a:rPr lang="en-US" sz="1600" dirty="0" smtClean="0">
                <a:solidFill>
                  <a:srgbClr val="31859C"/>
                </a:solidFill>
              </a:rPr>
              <a:t>-  Member Blog</a:t>
            </a:r>
          </a:p>
          <a:p>
            <a:r>
              <a:rPr lang="en-US" sz="1600" dirty="0" smtClean="0">
                <a:solidFill>
                  <a:srgbClr val="31859C"/>
                </a:solidFill>
              </a:rPr>
              <a:t>-  ISSS Taught Courses/Webinars [PAGE]</a:t>
            </a:r>
            <a:endParaRPr lang="en-US" sz="1600" dirty="0">
              <a:solidFill>
                <a:srgbClr val="31859C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371600" y="5410200"/>
            <a:ext cx="2362200" cy="9906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447800" y="54864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600" dirty="0" smtClean="0">
                <a:solidFill>
                  <a:srgbClr val="31859C"/>
                </a:solidFill>
              </a:rPr>
              <a:t>Login Screen </a:t>
            </a:r>
          </a:p>
          <a:p>
            <a:pPr marL="285750" indent="-285750">
              <a:buFontTx/>
              <a:buChar char="-"/>
            </a:pPr>
            <a:r>
              <a:rPr lang="en-US" sz="1600" dirty="0" smtClean="0">
                <a:solidFill>
                  <a:srgbClr val="31859C"/>
                </a:solidFill>
              </a:rPr>
              <a:t>Member Profile</a:t>
            </a:r>
          </a:p>
          <a:p>
            <a:r>
              <a:rPr lang="en-US" sz="1600" dirty="0" smtClean="0">
                <a:solidFill>
                  <a:srgbClr val="31859C"/>
                </a:solidFill>
              </a:rPr>
              <a:t>-    Payments/Forms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2400" y="5562600"/>
            <a:ext cx="121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Login Interface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2438400" y="5029200"/>
            <a:ext cx="228600" cy="3810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4572000" y="1524000"/>
            <a:ext cx="3200400" cy="9906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Bent Arrow 12"/>
          <p:cNvSpPr/>
          <p:nvPr/>
        </p:nvSpPr>
        <p:spPr>
          <a:xfrm>
            <a:off x="4267200" y="1905000"/>
            <a:ext cx="304800" cy="3810000"/>
          </a:xfrm>
          <a:prstGeom prst="bentArrow">
            <a:avLst/>
          </a:prstGeom>
          <a:solidFill>
            <a:schemeClr val="accent5">
              <a:lumMod val="20000"/>
              <a:lumOff val="80000"/>
            </a:schemeClr>
          </a:solidFill>
          <a:ln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3733800" y="5638800"/>
            <a:ext cx="762000" cy="2286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48200" y="16002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31859C"/>
                </a:solidFill>
              </a:rPr>
              <a:t>-  Voting</a:t>
            </a:r>
          </a:p>
          <a:p>
            <a:r>
              <a:rPr lang="en-US" sz="1600" dirty="0" smtClean="0">
                <a:solidFill>
                  <a:srgbClr val="31859C"/>
                </a:solidFill>
              </a:rPr>
              <a:t>-  Communications</a:t>
            </a:r>
          </a:p>
          <a:p>
            <a:r>
              <a:rPr lang="en-US" sz="1600" dirty="0" smtClean="0">
                <a:solidFill>
                  <a:srgbClr val="31859C"/>
                </a:solidFill>
              </a:rPr>
              <a:t>-  Document Repository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724400" y="1143000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EC-only Area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2" y="134493"/>
            <a:ext cx="768096" cy="664464"/>
          </a:xfrm>
          <a:prstGeom prst="rect">
            <a:avLst/>
          </a:prstGeom>
        </p:spPr>
      </p:pic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6E65-8734-4C71-8D40-4476DFC25E79}" type="datetime1">
              <a:rPr lang="en-US" smtClean="0"/>
              <a:t>8/10/2018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System Safety Society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B88D-DF38-4B0D-9DBB-3C6DC736EA1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7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Competing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AmericanEagle.com</a:t>
            </a:r>
          </a:p>
          <a:p>
            <a:pPr lvl="1"/>
            <a:r>
              <a:rPr lang="en-US" dirty="0" smtClean="0"/>
              <a:t>Focal - Will </a:t>
            </a:r>
            <a:r>
              <a:rPr lang="en-US" dirty="0" err="1" smtClean="0"/>
              <a:t>Levenson</a:t>
            </a:r>
            <a:endParaRPr lang="en-US" dirty="0" smtClean="0"/>
          </a:p>
          <a:p>
            <a:pPr lvl="1"/>
            <a:r>
              <a:rPr lang="en-US" dirty="0" smtClean="0"/>
              <a:t>Cost increased from $79,000 to $120,000</a:t>
            </a:r>
          </a:p>
          <a:p>
            <a:r>
              <a:rPr lang="en-US" dirty="0" smtClean="0"/>
              <a:t>Business Website Builders</a:t>
            </a:r>
          </a:p>
          <a:p>
            <a:pPr lvl="1"/>
            <a:r>
              <a:rPr lang="en-US" dirty="0" smtClean="0"/>
              <a:t>Sole Proprietor - Patrick </a:t>
            </a:r>
            <a:r>
              <a:rPr lang="en-US" dirty="0" err="1" smtClean="0"/>
              <a:t>Hassani</a:t>
            </a:r>
            <a:endParaRPr lang="en-US" dirty="0" smtClean="0"/>
          </a:p>
          <a:p>
            <a:pPr lvl="1"/>
            <a:r>
              <a:rPr lang="en-US" dirty="0" smtClean="0"/>
              <a:t>Cost reduced from $44,000 to $37,500</a:t>
            </a:r>
          </a:p>
          <a:p>
            <a:r>
              <a:rPr lang="en-US" dirty="0" err="1" smtClean="0"/>
              <a:t>Umeworks</a:t>
            </a:r>
            <a:r>
              <a:rPr lang="en-US" dirty="0" smtClean="0"/>
              <a:t>, LLC</a:t>
            </a:r>
          </a:p>
          <a:p>
            <a:pPr lvl="1"/>
            <a:r>
              <a:rPr lang="en-US" dirty="0" smtClean="0"/>
              <a:t>Sole Proprietor - Denise </a:t>
            </a:r>
            <a:r>
              <a:rPr lang="en-US" dirty="0" err="1" smtClean="0"/>
              <a:t>Shiozawa</a:t>
            </a:r>
            <a:endParaRPr lang="en-US" dirty="0" smtClean="0"/>
          </a:p>
          <a:p>
            <a:pPr lvl="1"/>
            <a:r>
              <a:rPr lang="en-US" dirty="0" smtClean="0"/>
              <a:t>Cost </a:t>
            </a:r>
            <a:r>
              <a:rPr lang="en-US" dirty="0" smtClean="0"/>
              <a:t>increased from </a:t>
            </a:r>
            <a:r>
              <a:rPr lang="en-US" dirty="0" smtClean="0"/>
              <a:t>$</a:t>
            </a:r>
            <a:r>
              <a:rPr lang="en-US" dirty="0" smtClean="0"/>
              <a:t>29,000 to $30,400</a:t>
            </a:r>
          </a:p>
          <a:p>
            <a:pPr lvl="2"/>
            <a:r>
              <a:rPr lang="en-US" dirty="0" smtClean="0"/>
              <a:t>Does not include </a:t>
            </a:r>
            <a:r>
              <a:rPr lang="en-US" dirty="0" err="1"/>
              <a:t>a</a:t>
            </a:r>
            <a:r>
              <a:rPr lang="en-US" dirty="0" err="1" smtClean="0"/>
              <a:t>pprox</a:t>
            </a:r>
            <a:r>
              <a:rPr lang="en-US" dirty="0" smtClean="0"/>
              <a:t> $1,000 in annual plugin costs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2" y="134493"/>
            <a:ext cx="768096" cy="6644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220" y="1627504"/>
            <a:ext cx="1762905" cy="5876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775" y="3018380"/>
            <a:ext cx="558800" cy="558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83981" y="4312981"/>
            <a:ext cx="663058" cy="655063"/>
          </a:xfrm>
          <a:prstGeom prst="rect">
            <a:avLst/>
          </a:prstGeo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0CACF-6ABB-413F-8F79-77BBD1E341DF}" type="datetime1">
              <a:rPr lang="en-US" smtClean="0"/>
              <a:t>8/10/2018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International System Safety Society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B88D-DF38-4B0D-9DBB-3C6DC736EA1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93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AmericanEagle.com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4625"/>
            <a:ext cx="7886700" cy="483235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Cost: $120,000 - $130,000</a:t>
            </a:r>
          </a:p>
          <a:p>
            <a:pPr lvl="1"/>
            <a:r>
              <a:rPr lang="en-US" dirty="0" smtClean="0"/>
              <a:t>Phase 1:</a:t>
            </a:r>
          </a:p>
          <a:p>
            <a:pPr lvl="2"/>
            <a:r>
              <a:rPr lang="en-US" dirty="0" smtClean="0"/>
              <a:t>Foundational Strategy, Creative Analysis, Wireframes, Graphic Content</a:t>
            </a:r>
          </a:p>
          <a:p>
            <a:pPr lvl="1"/>
            <a:r>
              <a:rPr lang="en-US" dirty="0" smtClean="0"/>
              <a:t>Phase 2:</a:t>
            </a:r>
          </a:p>
          <a:p>
            <a:pPr lvl="2"/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Does not include plugin costs (SLL, etc.)</a:t>
            </a:r>
          </a:p>
          <a:p>
            <a:pPr lvl="1"/>
            <a:r>
              <a:rPr lang="en-US" dirty="0" smtClean="0"/>
              <a:t>Does not include Maintenance Fees</a:t>
            </a:r>
          </a:p>
          <a:p>
            <a:pPr lvl="2"/>
            <a:r>
              <a:rPr lang="en-US" dirty="0" smtClean="0"/>
              <a:t>WP Engine Hosting, Maintenance</a:t>
            </a:r>
          </a:p>
          <a:p>
            <a:r>
              <a:rPr lang="en-US" dirty="0" smtClean="0"/>
              <a:t>They created </a:t>
            </a:r>
            <a:r>
              <a:rPr lang="en-US" smtClean="0"/>
              <a:t>the </a:t>
            </a:r>
            <a:r>
              <a:rPr lang="en-US" smtClean="0">
                <a:hlinkClick r:id="rId2"/>
              </a:rPr>
              <a:t>ASSP</a:t>
            </a:r>
            <a:r>
              <a:rPr lang="en-US" smtClean="0"/>
              <a:t>, </a:t>
            </a:r>
            <a:r>
              <a:rPr lang="en-US" dirty="0" smtClean="0">
                <a:hlinkClick r:id="rId3"/>
              </a:rPr>
              <a:t>National Defense Industrial Association</a:t>
            </a:r>
            <a:r>
              <a:rPr lang="en-US" dirty="0" smtClean="0"/>
              <a:t>, </a:t>
            </a:r>
            <a:r>
              <a:rPr lang="en-US" dirty="0" smtClean="0">
                <a:hlinkClick r:id="rId4"/>
              </a:rPr>
              <a:t>NASCAR</a:t>
            </a:r>
            <a:r>
              <a:rPr lang="en-US" dirty="0" smtClean="0"/>
              <a:t>, </a:t>
            </a:r>
            <a:r>
              <a:rPr lang="en-US" dirty="0" smtClean="0">
                <a:hlinkClick r:id="rId5"/>
              </a:rPr>
              <a:t>US Youth Soccer </a:t>
            </a:r>
            <a:r>
              <a:rPr lang="en-US" dirty="0" smtClean="0"/>
              <a:t>websites, among the 75+ website projects</a:t>
            </a:r>
          </a:p>
          <a:p>
            <a:pPr lvl="1"/>
            <a:r>
              <a:rPr lang="en-US" dirty="0" smtClean="0"/>
              <a:t>Website is designed to capture potential Members</a:t>
            </a:r>
          </a:p>
          <a:p>
            <a:pPr lvl="1"/>
            <a:r>
              <a:rPr lang="en-US" dirty="0" smtClean="0"/>
              <a:t>Very knowledgeable and professional team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850" y="6206609"/>
            <a:ext cx="8486775" cy="400110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chemeClr val="bg1"/>
                </a:solidFill>
              </a:rPr>
              <a:t>This is Where ISSS Ultimately Wants to End Up</a:t>
            </a:r>
            <a:endParaRPr lang="en-US" sz="2000" b="1" i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4670" y="365126"/>
            <a:ext cx="2582056" cy="8606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2" y="134493"/>
            <a:ext cx="768096" cy="6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80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Website Builders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676"/>
            <a:ext cx="7886700" cy="447530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Cost: Total is $37,500; split into 2 Design, 2 Build, 5 Test and 4 Expansion Phases, all integrated</a:t>
            </a:r>
          </a:p>
          <a:p>
            <a:pPr lvl="1"/>
            <a:r>
              <a:rPr lang="en-US" dirty="0" smtClean="0"/>
              <a:t>Patrick asks for payments at start of each phase</a:t>
            </a:r>
          </a:p>
          <a:p>
            <a:r>
              <a:rPr lang="en-US" dirty="0" smtClean="0"/>
              <a:t>Patrick provided links to 4 websites</a:t>
            </a:r>
          </a:p>
          <a:p>
            <a:pPr lvl="1"/>
            <a:r>
              <a:rPr lang="en-US" dirty="0" smtClean="0"/>
              <a:t>They correspond to various aspects of what we want in our website:</a:t>
            </a:r>
          </a:p>
          <a:p>
            <a:pPr lvl="2"/>
            <a:r>
              <a:rPr lang="en-US" dirty="0" smtClean="0">
                <a:hlinkClick r:id="rId2"/>
              </a:rPr>
              <a:t>Helton Financial Services </a:t>
            </a:r>
            <a:r>
              <a:rPr lang="en-US" dirty="0" smtClean="0"/>
              <a:t>- display information simply</a:t>
            </a:r>
          </a:p>
          <a:p>
            <a:pPr lvl="2"/>
            <a:r>
              <a:rPr lang="en-US" dirty="0" smtClean="0">
                <a:hlinkClick r:id="rId3"/>
              </a:rPr>
              <a:t>Kushie Jobs </a:t>
            </a:r>
            <a:r>
              <a:rPr lang="en-US" dirty="0" smtClean="0"/>
              <a:t>- a complex membership build and features*</a:t>
            </a:r>
          </a:p>
          <a:p>
            <a:pPr lvl="2"/>
            <a:r>
              <a:rPr lang="en-US" dirty="0" smtClean="0">
                <a:hlinkClick r:id="rId4"/>
              </a:rPr>
              <a:t>Sweed Dreams </a:t>
            </a:r>
            <a:r>
              <a:rPr lang="en-US" dirty="0" smtClean="0"/>
              <a:t>- Clean ecommerce design*</a:t>
            </a:r>
          </a:p>
          <a:p>
            <a:pPr lvl="2"/>
            <a:r>
              <a:rPr lang="en-US" dirty="0" smtClean="0">
                <a:hlinkClick r:id="rId5"/>
              </a:rPr>
              <a:t>Big D’s KC Style BBQ </a:t>
            </a:r>
            <a:r>
              <a:rPr lang="en-US" dirty="0" smtClean="0"/>
              <a:t>- a more creative ecommerce design</a:t>
            </a:r>
          </a:p>
          <a:p>
            <a:pPr lvl="1"/>
            <a:r>
              <a:rPr lang="en-US" dirty="0" smtClean="0"/>
              <a:t>He’s motivated - just had a new daughter last week</a:t>
            </a:r>
          </a:p>
          <a:p>
            <a:pPr lvl="1"/>
            <a:r>
              <a:rPr lang="en-US" dirty="0" smtClean="0"/>
              <a:t>He prefers to use as much pre-made themes/plugins/ add-ons as possible, to reduce costs</a:t>
            </a:r>
          </a:p>
          <a:p>
            <a:pPr lvl="1"/>
            <a:r>
              <a:rPr lang="en-US" dirty="0" smtClean="0"/>
              <a:t>He knows implementation will show some requirements more or less complex, and will readdress as necessary</a:t>
            </a:r>
          </a:p>
          <a:p>
            <a:pPr lvl="1"/>
            <a:r>
              <a:rPr lang="en-US" dirty="0" smtClean="0"/>
              <a:t>Proposal does not include plugin/maintenance costs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850" y="6206609"/>
            <a:ext cx="8486775" cy="400110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chemeClr val="bg1"/>
                </a:solidFill>
              </a:rPr>
              <a:t>This is a Terrific ISSS Solution</a:t>
            </a:r>
            <a:endParaRPr lang="en-US" sz="2000" b="1" i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65436" y="5828333"/>
            <a:ext cx="2305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Marijuana related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164" y="365126"/>
            <a:ext cx="1098549" cy="10985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2" y="134493"/>
            <a:ext cx="768096" cy="6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03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Umeworks</a:t>
            </a:r>
            <a:r>
              <a:rPr lang="en-US" dirty="0" smtClean="0"/>
              <a:t>, LLC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82724"/>
            <a:ext cx="7886700" cy="463513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Cost: </a:t>
            </a:r>
            <a:r>
              <a:rPr lang="en-US" dirty="0" smtClean="0"/>
              <a:t>$30,400</a:t>
            </a:r>
            <a:endParaRPr lang="en-US" dirty="0" smtClean="0"/>
          </a:p>
          <a:p>
            <a:pPr lvl="1"/>
            <a:r>
              <a:rPr lang="en-US" dirty="0" smtClean="0"/>
              <a:t>Phase 1: $</a:t>
            </a:r>
            <a:r>
              <a:rPr lang="en-US" dirty="0" smtClean="0"/>
              <a:t>3,200</a:t>
            </a:r>
            <a:endParaRPr lang="en-US" dirty="0" smtClean="0"/>
          </a:p>
          <a:p>
            <a:pPr lvl="2"/>
            <a:r>
              <a:rPr lang="en-US" dirty="0" smtClean="0"/>
              <a:t>Review requirements, webpage hierarchy, select WP theme, wireframes, review proposed plugins</a:t>
            </a:r>
          </a:p>
          <a:p>
            <a:pPr lvl="1"/>
            <a:r>
              <a:rPr lang="en-US" dirty="0" smtClean="0"/>
              <a:t>Phase 2: $</a:t>
            </a:r>
            <a:r>
              <a:rPr lang="en-US" dirty="0" smtClean="0"/>
              <a:t>3,200</a:t>
            </a:r>
            <a:endParaRPr lang="en-US" dirty="0" smtClean="0"/>
          </a:p>
          <a:p>
            <a:pPr lvl="2"/>
            <a:r>
              <a:rPr lang="en-US" dirty="0" smtClean="0"/>
              <a:t>Color mock ups of all top-level pages</a:t>
            </a:r>
          </a:p>
          <a:p>
            <a:pPr lvl="1"/>
            <a:r>
              <a:rPr lang="en-US" dirty="0" smtClean="0"/>
              <a:t>Phase 3: </a:t>
            </a:r>
            <a:r>
              <a:rPr lang="en-US" smtClean="0"/>
              <a:t>$</a:t>
            </a:r>
            <a:r>
              <a:rPr lang="en-US" smtClean="0"/>
              <a:t>24,000</a:t>
            </a:r>
            <a:endParaRPr lang="en-US" dirty="0" smtClean="0"/>
          </a:p>
          <a:p>
            <a:pPr lvl="2"/>
            <a:r>
              <a:rPr lang="en-US" dirty="0" smtClean="0"/>
              <a:t>Build to requirements</a:t>
            </a:r>
          </a:p>
          <a:p>
            <a:r>
              <a:rPr lang="en-US" dirty="0" err="1" smtClean="0"/>
              <a:t>Umeworks</a:t>
            </a:r>
            <a:r>
              <a:rPr lang="en-US" dirty="0" smtClean="0"/>
              <a:t> created </a:t>
            </a:r>
            <a:r>
              <a:rPr lang="en-US" dirty="0" smtClean="0">
                <a:hlinkClick r:id="rId2"/>
              </a:rPr>
              <a:t>Flight School Gymnastics</a:t>
            </a:r>
            <a:r>
              <a:rPr lang="en-US" dirty="0" smtClean="0"/>
              <a:t>, </a:t>
            </a:r>
            <a:r>
              <a:rPr lang="en-US" dirty="0" smtClean="0">
                <a:hlinkClick r:id="rId3"/>
              </a:rPr>
              <a:t>National Renal Care</a:t>
            </a:r>
            <a:r>
              <a:rPr lang="en-US" dirty="0" smtClean="0"/>
              <a:t>, </a:t>
            </a:r>
            <a:r>
              <a:rPr lang="en-US" dirty="0" smtClean="0">
                <a:hlinkClick r:id="rId4"/>
              </a:rPr>
              <a:t>Nourishing Wellness</a:t>
            </a:r>
            <a:r>
              <a:rPr lang="en-US" dirty="0" smtClean="0"/>
              <a:t>, </a:t>
            </a:r>
            <a:r>
              <a:rPr lang="en-US" dirty="0" smtClean="0">
                <a:hlinkClick r:id="rId5"/>
              </a:rPr>
              <a:t>Onduline </a:t>
            </a:r>
            <a:r>
              <a:rPr lang="en-US" dirty="0" smtClean="0"/>
              <a:t>among her dozens of website builds</a:t>
            </a:r>
          </a:p>
          <a:p>
            <a:pPr lvl="1"/>
            <a:r>
              <a:rPr lang="en-US" dirty="0" smtClean="0"/>
              <a:t>Multiple, wonderful reviews on Yelp</a:t>
            </a:r>
          </a:p>
          <a:p>
            <a:pPr lvl="1"/>
            <a:r>
              <a:rPr lang="en-US" dirty="0" smtClean="0"/>
              <a:t>In all conversations, Denise tries to understand what we want from the website, who our customers are, etc.</a:t>
            </a:r>
          </a:p>
          <a:p>
            <a:pPr lvl="1"/>
            <a:r>
              <a:rPr lang="en-US" dirty="0" smtClean="0"/>
              <a:t>She does not like WooCommerce - you pay for each add-on, T&amp;C’s change frequently, etc.</a:t>
            </a:r>
          </a:p>
          <a:p>
            <a:pPr lvl="1"/>
            <a:r>
              <a:rPr lang="en-US" dirty="0" smtClean="0"/>
              <a:t>Proposal does not include plugin/maintenance costs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850" y="6206609"/>
            <a:ext cx="8486775" cy="400110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chemeClr val="bg1"/>
                </a:solidFill>
              </a:rPr>
              <a:t>This may be ISSS’ Best Solution for Now</a:t>
            </a:r>
            <a:endParaRPr lang="en-US" sz="2000" b="1" i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1800" y="208781"/>
            <a:ext cx="1499996" cy="14819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2" y="134493"/>
            <a:ext cx="768096" cy="6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25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351</TotalTime>
  <Words>666</Words>
  <Application>Microsoft Office PowerPoint</Application>
  <PresentationFormat>On-screen Show (4:3)</PresentationFormat>
  <Paragraphs>110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ＭＳ Ｐゴシック</vt:lpstr>
      <vt:lpstr>Arial</vt:lpstr>
      <vt:lpstr>Calibri</vt:lpstr>
      <vt:lpstr>Calibri Light</vt:lpstr>
      <vt:lpstr>Mangal</vt:lpstr>
      <vt:lpstr>Wingdings</vt:lpstr>
      <vt:lpstr>Office Theme</vt:lpstr>
      <vt:lpstr>New Website Status August 10, 2018</vt:lpstr>
      <vt:lpstr>Current Status of New Website</vt:lpstr>
      <vt:lpstr>Notional New ISSS Website</vt:lpstr>
      <vt:lpstr>Review of Competing Proposals</vt:lpstr>
      <vt:lpstr>AmericanEagle.com</vt:lpstr>
      <vt:lpstr>Business Website Builders</vt:lpstr>
      <vt:lpstr>Umeworks, LLC</vt:lpstr>
    </vt:vector>
  </TitlesOfParts>
  <Company>The Boeing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ISSS Website</dc:title>
  <dc:creator>McKelvey, Michael H</dc:creator>
  <cp:lastModifiedBy>McKelvey, Michael H</cp:lastModifiedBy>
  <cp:revision>25</cp:revision>
  <dcterms:created xsi:type="dcterms:W3CDTF">2018-06-11T15:42:54Z</dcterms:created>
  <dcterms:modified xsi:type="dcterms:W3CDTF">2018-08-11T04:10:29Z</dcterms:modified>
</cp:coreProperties>
</file>